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7140E-E8C1-42A2-B7A4-743335DBADC4}" type="datetimeFigureOut">
              <a:rPr lang="ru-RU" smtClean="0"/>
              <a:t>22.12.2018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0C91B-3070-444E-98E6-CB38B37BE4F8}" type="slidenum">
              <a:rPr lang="ru-RU" smtClean="0"/>
              <a:t>‹#›</a:t>
            </a:fld>
            <a:endParaRPr lang="ru-RU"/>
          </a:p>
        </p:txBody>
      </p:sp>
    </p:spTree>
    <p:extLst>
      <p:ext uri="{BB962C8B-B14F-4D97-AF65-F5344CB8AC3E}">
        <p14:creationId xmlns:p14="http://schemas.microsoft.com/office/powerpoint/2010/main" val="275817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30C91B-3070-444E-98E6-CB38B37BE4F8}" type="slidenum">
              <a:rPr lang="ru-RU" smtClean="0"/>
              <a:t>3</a:t>
            </a:fld>
            <a:endParaRPr lang="ru-RU"/>
          </a:p>
        </p:txBody>
      </p:sp>
    </p:spTree>
    <p:extLst>
      <p:ext uri="{BB962C8B-B14F-4D97-AF65-F5344CB8AC3E}">
        <p14:creationId xmlns:p14="http://schemas.microsoft.com/office/powerpoint/2010/main" val="21453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DFA1F2-F4D6-4DCB-985A-F55F2F002919}" type="datetimeFigureOut">
              <a:rPr lang="ru-RU" smtClean="0"/>
              <a:t>22.12.2018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1312C4-DBFD-4638-A5A1-A355ECBCA291}" type="slidenum">
              <a:rPr lang="ru-RU" smtClean="0"/>
              <a:t>‹#›</a:t>
            </a:fld>
            <a:endParaRPr lang="ru-RU"/>
          </a:p>
        </p:txBody>
      </p:sp>
    </p:spTree>
    <p:extLst>
      <p:ext uri="{BB962C8B-B14F-4D97-AF65-F5344CB8AC3E}">
        <p14:creationId xmlns:p14="http://schemas.microsoft.com/office/powerpoint/2010/main" val="328254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DFA1F2-F4D6-4DCB-985A-F55F2F002919}" type="datetimeFigureOut">
              <a:rPr lang="ru-RU" smtClean="0"/>
              <a:t>22.12.2018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1312C4-DBFD-4638-A5A1-A355ECBCA291}" type="slidenum">
              <a:rPr lang="ru-RU" smtClean="0"/>
              <a:t>‹#›</a:t>
            </a:fld>
            <a:endParaRPr lang="ru-RU"/>
          </a:p>
        </p:txBody>
      </p:sp>
    </p:spTree>
    <p:extLst>
      <p:ext uri="{BB962C8B-B14F-4D97-AF65-F5344CB8AC3E}">
        <p14:creationId xmlns:p14="http://schemas.microsoft.com/office/powerpoint/2010/main" val="184360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DFA1F2-F4D6-4DCB-985A-F55F2F002919}" type="datetimeFigureOut">
              <a:rPr lang="ru-RU" smtClean="0"/>
              <a:t>22.12.2018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1312C4-DBFD-4638-A5A1-A355ECBCA291}" type="slidenum">
              <a:rPr lang="ru-RU" smtClean="0"/>
              <a:t>‹#›</a:t>
            </a:fld>
            <a:endParaRPr lang="ru-RU"/>
          </a:p>
        </p:txBody>
      </p:sp>
    </p:spTree>
    <p:extLst>
      <p:ext uri="{BB962C8B-B14F-4D97-AF65-F5344CB8AC3E}">
        <p14:creationId xmlns:p14="http://schemas.microsoft.com/office/powerpoint/2010/main" val="205404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DFA1F2-F4D6-4DCB-985A-F55F2F002919}" type="datetimeFigureOut">
              <a:rPr lang="ru-RU" smtClean="0"/>
              <a:t>22.12.2018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1312C4-DBFD-4638-A5A1-A355ECBCA291}" type="slidenum">
              <a:rPr lang="ru-RU" smtClean="0"/>
              <a:t>‹#›</a:t>
            </a:fld>
            <a:endParaRPr lang="ru-RU"/>
          </a:p>
        </p:txBody>
      </p:sp>
    </p:spTree>
    <p:extLst>
      <p:ext uri="{BB962C8B-B14F-4D97-AF65-F5344CB8AC3E}">
        <p14:creationId xmlns:p14="http://schemas.microsoft.com/office/powerpoint/2010/main" val="244974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DFA1F2-F4D6-4DCB-985A-F55F2F002919}" type="datetimeFigureOut">
              <a:rPr lang="ru-RU" smtClean="0"/>
              <a:t>22.12.2018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1312C4-DBFD-4638-A5A1-A355ECBCA291}" type="slidenum">
              <a:rPr lang="ru-RU" smtClean="0"/>
              <a:t>‹#›</a:t>
            </a:fld>
            <a:endParaRPr lang="ru-RU"/>
          </a:p>
        </p:txBody>
      </p:sp>
    </p:spTree>
    <p:extLst>
      <p:ext uri="{BB962C8B-B14F-4D97-AF65-F5344CB8AC3E}">
        <p14:creationId xmlns:p14="http://schemas.microsoft.com/office/powerpoint/2010/main" val="295786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DFA1F2-F4D6-4DCB-985A-F55F2F002919}" type="datetimeFigureOut">
              <a:rPr lang="ru-RU" smtClean="0"/>
              <a:t>22.12.2018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1312C4-DBFD-4638-A5A1-A355ECBCA291}" type="slidenum">
              <a:rPr lang="ru-RU" smtClean="0"/>
              <a:t>‹#›</a:t>
            </a:fld>
            <a:endParaRPr lang="ru-RU"/>
          </a:p>
        </p:txBody>
      </p:sp>
    </p:spTree>
    <p:extLst>
      <p:ext uri="{BB962C8B-B14F-4D97-AF65-F5344CB8AC3E}">
        <p14:creationId xmlns:p14="http://schemas.microsoft.com/office/powerpoint/2010/main" val="340064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DFA1F2-F4D6-4DCB-985A-F55F2F002919}" type="datetimeFigureOut">
              <a:rPr lang="ru-RU" smtClean="0"/>
              <a:t>22.12.2018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1312C4-DBFD-4638-A5A1-A355ECBCA291}" type="slidenum">
              <a:rPr lang="ru-RU" smtClean="0"/>
              <a:t>‹#›</a:t>
            </a:fld>
            <a:endParaRPr lang="ru-RU"/>
          </a:p>
        </p:txBody>
      </p:sp>
    </p:spTree>
    <p:extLst>
      <p:ext uri="{BB962C8B-B14F-4D97-AF65-F5344CB8AC3E}">
        <p14:creationId xmlns:p14="http://schemas.microsoft.com/office/powerpoint/2010/main" val="198665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DFA1F2-F4D6-4DCB-985A-F55F2F002919}" type="datetimeFigureOut">
              <a:rPr lang="ru-RU" smtClean="0"/>
              <a:t>22.12.2018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1312C4-DBFD-4638-A5A1-A355ECBCA291}" type="slidenum">
              <a:rPr lang="ru-RU" smtClean="0"/>
              <a:t>‹#›</a:t>
            </a:fld>
            <a:endParaRPr lang="ru-RU"/>
          </a:p>
        </p:txBody>
      </p:sp>
    </p:spTree>
    <p:extLst>
      <p:ext uri="{BB962C8B-B14F-4D97-AF65-F5344CB8AC3E}">
        <p14:creationId xmlns:p14="http://schemas.microsoft.com/office/powerpoint/2010/main" val="253000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DFA1F2-F4D6-4DCB-985A-F55F2F002919}" type="datetimeFigureOut">
              <a:rPr lang="ru-RU" smtClean="0"/>
              <a:t>22.12.2018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1312C4-DBFD-4638-A5A1-A355ECBCA291}" type="slidenum">
              <a:rPr lang="ru-RU" smtClean="0"/>
              <a:t>‹#›</a:t>
            </a:fld>
            <a:endParaRPr lang="ru-RU"/>
          </a:p>
        </p:txBody>
      </p:sp>
    </p:spTree>
    <p:extLst>
      <p:ext uri="{BB962C8B-B14F-4D97-AF65-F5344CB8AC3E}">
        <p14:creationId xmlns:p14="http://schemas.microsoft.com/office/powerpoint/2010/main" val="1023780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DFA1F2-F4D6-4DCB-985A-F55F2F002919}" type="datetimeFigureOut">
              <a:rPr lang="ru-RU" smtClean="0"/>
              <a:t>22.12.2018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1312C4-DBFD-4638-A5A1-A355ECBCA291}" type="slidenum">
              <a:rPr lang="ru-RU" smtClean="0"/>
              <a:t>‹#›</a:t>
            </a:fld>
            <a:endParaRPr lang="ru-RU"/>
          </a:p>
        </p:txBody>
      </p:sp>
    </p:spTree>
    <p:extLst>
      <p:ext uri="{BB962C8B-B14F-4D97-AF65-F5344CB8AC3E}">
        <p14:creationId xmlns:p14="http://schemas.microsoft.com/office/powerpoint/2010/main" val="270201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CDFA1F2-F4D6-4DCB-985A-F55F2F002919}" type="datetimeFigureOut">
              <a:rPr lang="ru-RU" smtClean="0"/>
              <a:t>22.12.2018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1312C4-DBFD-4638-A5A1-A355ECBCA291}" type="slidenum">
              <a:rPr lang="ru-RU" smtClean="0"/>
              <a:t>‹#›</a:t>
            </a:fld>
            <a:endParaRPr lang="ru-RU"/>
          </a:p>
        </p:txBody>
      </p:sp>
    </p:spTree>
    <p:extLst>
      <p:ext uri="{BB962C8B-B14F-4D97-AF65-F5344CB8AC3E}">
        <p14:creationId xmlns:p14="http://schemas.microsoft.com/office/powerpoint/2010/main" val="369263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FA1F2-F4D6-4DCB-985A-F55F2F002919}" type="datetimeFigureOut">
              <a:rPr lang="ru-RU" smtClean="0"/>
              <a:t>22.12.2018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312C4-DBFD-4638-A5A1-A355ECBCA291}" type="slidenum">
              <a:rPr lang="ru-RU" smtClean="0"/>
              <a:t>‹#›</a:t>
            </a:fld>
            <a:endParaRPr lang="ru-RU"/>
          </a:p>
        </p:txBody>
      </p:sp>
    </p:spTree>
    <p:extLst>
      <p:ext uri="{BB962C8B-B14F-4D97-AF65-F5344CB8AC3E}">
        <p14:creationId xmlns:p14="http://schemas.microsoft.com/office/powerpoint/2010/main" val="940927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41898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199" y="3981246"/>
            <a:ext cx="6385560" cy="2443163"/>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3200" b="1" dirty="0">
                <a:solidFill>
                  <a:schemeClr val="tx1"/>
                </a:solidFill>
              </a:rPr>
              <a:t>The Titanic was the biggest ship in 1912</a:t>
            </a:r>
            <a:r>
              <a:rPr lang="en-US" sz="3200" b="1" dirty="0" smtClean="0">
                <a:solidFill>
                  <a:schemeClr val="tx1"/>
                </a:solidFill>
              </a:rPr>
              <a:t>. The </a:t>
            </a:r>
            <a:r>
              <a:rPr lang="en-US" sz="3200" b="1" dirty="0">
                <a:solidFill>
                  <a:schemeClr val="tx1"/>
                </a:solidFill>
              </a:rPr>
              <a:t>captain, Edward Smith, and the engineers who had designed the Titanic were sure that she was absolutely safe and unsinkable.</a:t>
            </a:r>
          </a:p>
          <a:p>
            <a:endParaRPr lang="ru-RU" dirty="0"/>
          </a:p>
        </p:txBody>
      </p:sp>
      <p:pic>
        <p:nvPicPr>
          <p:cNvPr id="4" name="Рисунок 3"/>
          <p:cNvPicPr>
            <a:picLocks noChangeAspect="1"/>
          </p:cNvPicPr>
          <p:nvPr/>
        </p:nvPicPr>
        <p:blipFill rotWithShape="1">
          <a:blip r:embed="rId2"/>
          <a:srcRect l="77419" t="34137" r="3615" b="5623"/>
          <a:stretch/>
        </p:blipFill>
        <p:spPr>
          <a:xfrm>
            <a:off x="7635240" y="301198"/>
            <a:ext cx="3429001" cy="6123211"/>
          </a:xfrm>
          <a:prstGeom prst="rect">
            <a:avLst/>
          </a:prstGeom>
        </p:spPr>
      </p:pic>
      <p:pic>
        <p:nvPicPr>
          <p:cNvPr id="5" name="Рисунок 4"/>
          <p:cNvPicPr>
            <a:picLocks noChangeAspect="1"/>
          </p:cNvPicPr>
          <p:nvPr/>
        </p:nvPicPr>
        <p:blipFill rotWithShape="1">
          <a:blip r:embed="rId3"/>
          <a:srcRect l="15551" t="30377" r="58769" b="46844"/>
          <a:stretch/>
        </p:blipFill>
        <p:spPr>
          <a:xfrm>
            <a:off x="838199" y="330042"/>
            <a:ext cx="6366270" cy="3175157"/>
          </a:xfrm>
          <a:prstGeom prst="rect">
            <a:avLst/>
          </a:prstGeom>
        </p:spPr>
      </p:pic>
    </p:spTree>
    <p:extLst>
      <p:ext uri="{BB962C8B-B14F-4D97-AF65-F5344CB8AC3E}">
        <p14:creationId xmlns:p14="http://schemas.microsoft.com/office/powerpoint/2010/main" val="103555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0080" y="3839095"/>
            <a:ext cx="5313218" cy="2657906"/>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a:bodyPr>
          <a:lstStyle/>
          <a:p>
            <a:pPr marL="0" indent="0">
              <a:buNone/>
            </a:pPr>
            <a:r>
              <a:rPr lang="en-US" sz="3200" b="1" dirty="0"/>
              <a:t>A lot of people bought tickets for the first voyage across the Atlantic from Europe to America. There were rich people as well as third class passengers, most of whom were immigrating to America.</a:t>
            </a:r>
          </a:p>
        </p:txBody>
      </p:sp>
      <p:pic>
        <p:nvPicPr>
          <p:cNvPr id="2" name="Рисунок 1"/>
          <p:cNvPicPr>
            <a:picLocks noChangeAspect="1"/>
          </p:cNvPicPr>
          <p:nvPr/>
        </p:nvPicPr>
        <p:blipFill rotWithShape="1">
          <a:blip r:embed="rId3"/>
          <a:srcRect l="27454" t="28040" r="24135" b="41439"/>
          <a:stretch/>
        </p:blipFill>
        <p:spPr>
          <a:xfrm>
            <a:off x="640080" y="240637"/>
            <a:ext cx="9838309" cy="3487354"/>
          </a:xfrm>
          <a:prstGeom prst="rect">
            <a:avLst/>
          </a:prstGeom>
        </p:spPr>
      </p:pic>
      <p:pic>
        <p:nvPicPr>
          <p:cNvPr id="6" name="Рисунок 5"/>
          <p:cNvPicPr>
            <a:picLocks noChangeAspect="1"/>
          </p:cNvPicPr>
          <p:nvPr/>
        </p:nvPicPr>
        <p:blipFill rotWithShape="1">
          <a:blip r:embed="rId4"/>
          <a:srcRect l="35242" t="32709" r="43675" b="43663"/>
          <a:stretch/>
        </p:blipFill>
        <p:spPr>
          <a:xfrm>
            <a:off x="6120938" y="3016472"/>
            <a:ext cx="5523789" cy="3480529"/>
          </a:xfrm>
          <a:prstGeom prst="rect">
            <a:avLst/>
          </a:prstGeom>
        </p:spPr>
      </p:pic>
    </p:spTree>
    <p:extLst>
      <p:ext uri="{BB962C8B-B14F-4D97-AF65-F5344CB8AC3E}">
        <p14:creationId xmlns:p14="http://schemas.microsoft.com/office/powerpoint/2010/main" val="213931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678680"/>
            <a:ext cx="10515600" cy="1498282"/>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0" indent="0">
              <a:buNone/>
            </a:pPr>
            <a:r>
              <a:rPr lang="en-US" sz="3200" b="1" dirty="0">
                <a:solidFill>
                  <a:schemeClr val="dk1"/>
                </a:solidFill>
              </a:rPr>
              <a:t>The ship was fantastic. First class passengers could have everything they wanted: lovely music, delicious food, lots of entertainment. They felt relaxed and happy.</a:t>
            </a:r>
          </a:p>
        </p:txBody>
      </p:sp>
      <p:pic>
        <p:nvPicPr>
          <p:cNvPr id="1026" name="Picture 2" descr="ÐÐ¾ÑÐ¾Ð¶ÐµÐµ Ð¸Ð·Ð¾Ð±ÑÐ°Ð¶ÐµÐ½Ð¸Ðµ"/>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3"/>
          <a:stretch/>
        </p:blipFill>
        <p:spPr bwMode="auto">
          <a:xfrm>
            <a:off x="838200" y="602697"/>
            <a:ext cx="5507182" cy="3859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ÑÑÐ¸Ð½ÐºÐ¸ Ð¿Ð¾ Ð·Ð°Ð¿ÑÐ¾ÑÑ ÑÐ¸ÑÐ°Ð½Ð¸Ðº Ð¿ÐµÑÐ²ÑÐ¹ ÐºÐ»Ð°ÑÑ"/>
          <p:cNvPicPr>
            <a:picLocks noChangeAspect="1" noChangeArrowheads="1"/>
          </p:cNvPicPr>
          <p:nvPr/>
        </p:nvPicPr>
        <p:blipFill rotWithShape="1">
          <a:blip r:embed="rId3">
            <a:extLst>
              <a:ext uri="{28A0092B-C50C-407E-A947-70E740481C1C}">
                <a14:useLocalDpi xmlns:a14="http://schemas.microsoft.com/office/drawing/2010/main" val="0"/>
              </a:ext>
            </a:extLst>
          </a:blip>
          <a:srcRect l="38850" r="1782" b="6147"/>
          <a:stretch/>
        </p:blipFill>
        <p:spPr bwMode="auto">
          <a:xfrm>
            <a:off x="6559319" y="602697"/>
            <a:ext cx="4794482" cy="385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55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516583"/>
            <a:ext cx="10515600" cy="1939635"/>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10000"/>
          </a:bodyPr>
          <a:lstStyle/>
          <a:p>
            <a:pPr marL="0" indent="0">
              <a:buNone/>
            </a:pPr>
            <a:r>
              <a:rPr lang="en-US" sz="3200" b="1" dirty="0">
                <a:solidFill>
                  <a:schemeClr val="dk1"/>
                </a:solidFill>
              </a:rPr>
              <a:t>At 11.40 p. m on the 14th of April, everybody on board heard a terrible sound. The Titanic had crashed into an iceberg. Sailors had not noticed it in the dark, misty, cold </a:t>
            </a:r>
            <a:r>
              <a:rPr lang="en-US" sz="3200" b="1" dirty="0" smtClean="0">
                <a:solidFill>
                  <a:schemeClr val="dk1"/>
                </a:solidFill>
              </a:rPr>
              <a:t>night</a:t>
            </a:r>
            <a:r>
              <a:rPr lang="en-US" sz="3200" b="1" dirty="0"/>
              <a:t>. The panic began. It was discovered that there were not enough lifeboats for all the passengers.</a:t>
            </a:r>
            <a:endParaRPr lang="en-US" sz="3200" b="1" dirty="0">
              <a:solidFill>
                <a:schemeClr val="dk1"/>
              </a:solidFill>
            </a:endParaRPr>
          </a:p>
          <a:p>
            <a:pPr marL="0" indent="0">
              <a:buNone/>
            </a:pPr>
            <a:endParaRPr lang="ru-RU" sz="3200" b="1" dirty="0">
              <a:solidFill>
                <a:schemeClr val="dk1"/>
              </a:solidFill>
            </a:endParaRPr>
          </a:p>
        </p:txBody>
      </p:sp>
      <p:pic>
        <p:nvPicPr>
          <p:cNvPr id="2" name="Рисунок 1"/>
          <p:cNvPicPr>
            <a:picLocks noChangeAspect="1"/>
          </p:cNvPicPr>
          <p:nvPr/>
        </p:nvPicPr>
        <p:blipFill>
          <a:blip r:embed="rId2"/>
          <a:stretch>
            <a:fillRect/>
          </a:stretch>
        </p:blipFill>
        <p:spPr>
          <a:xfrm>
            <a:off x="838201" y="414070"/>
            <a:ext cx="5327072" cy="3991676"/>
          </a:xfrm>
          <a:prstGeom prst="rect">
            <a:avLst/>
          </a:prstGeom>
        </p:spPr>
      </p:pic>
      <p:pic>
        <p:nvPicPr>
          <p:cNvPr id="4" name="Рисунок 3"/>
          <p:cNvPicPr>
            <a:picLocks noChangeAspect="1"/>
          </p:cNvPicPr>
          <p:nvPr/>
        </p:nvPicPr>
        <p:blipFill rotWithShape="1">
          <a:blip r:embed="rId3"/>
          <a:srcRect l="14882" r="7184"/>
          <a:stretch/>
        </p:blipFill>
        <p:spPr>
          <a:xfrm>
            <a:off x="6470074" y="409972"/>
            <a:ext cx="4883726" cy="3995774"/>
          </a:xfrm>
          <a:prstGeom prst="rect">
            <a:avLst/>
          </a:prstGeom>
        </p:spPr>
      </p:pic>
    </p:spTree>
    <p:extLst>
      <p:ext uri="{BB962C8B-B14F-4D97-AF65-F5344CB8AC3E}">
        <p14:creationId xmlns:p14="http://schemas.microsoft.com/office/powerpoint/2010/main" val="357905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838200" y="5237016"/>
            <a:ext cx="10515600" cy="1246909"/>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0" indent="0">
              <a:buNone/>
            </a:pPr>
            <a:r>
              <a:rPr lang="en-US" sz="2700" b="1" dirty="0"/>
              <a:t>The </a:t>
            </a:r>
            <a:r>
              <a:rPr lang="en-US" sz="2700" b="1" dirty="0" smtClean="0"/>
              <a:t>panic </a:t>
            </a:r>
            <a:r>
              <a:rPr lang="en-US" sz="2700" b="1" dirty="0"/>
              <a:t>began. It was discovered that there were not enough lifeboats for all the passengers</a:t>
            </a:r>
            <a:r>
              <a:rPr lang="en-US" sz="2700" b="1" dirty="0" smtClean="0"/>
              <a:t>. </a:t>
            </a:r>
            <a:r>
              <a:rPr lang="en-US" sz="2700" b="1" dirty="0"/>
              <a:t>The liner </a:t>
            </a:r>
            <a:r>
              <a:rPr lang="en-US" sz="2700" b="1" dirty="0" err="1"/>
              <a:t>Carpathia</a:t>
            </a:r>
            <a:r>
              <a:rPr lang="en-US" sz="2700" b="1" dirty="0"/>
              <a:t> arrived at the site of the tragedy at </a:t>
            </a:r>
            <a:r>
              <a:rPr lang="en-US" sz="2700" b="1" dirty="0" smtClean="0"/>
              <a:t>5 a.m</a:t>
            </a:r>
            <a:r>
              <a:rPr lang="en-US" sz="2700" b="1" dirty="0"/>
              <a:t>.</a:t>
            </a:r>
            <a:r>
              <a:rPr lang="en-US" sz="2700" b="1" dirty="0" smtClean="0"/>
              <a:t> </a:t>
            </a:r>
            <a:r>
              <a:rPr lang="en-US" sz="2700" b="1" dirty="0"/>
              <a:t>on the same day and rescued the people in the lifeboats. </a:t>
            </a:r>
          </a:p>
          <a:p>
            <a:pPr marL="0" indent="0">
              <a:buNone/>
            </a:pPr>
            <a:endParaRPr lang="ru-RU" sz="2900" b="1" dirty="0"/>
          </a:p>
        </p:txBody>
      </p:sp>
      <p:pic>
        <p:nvPicPr>
          <p:cNvPr id="5" name="Рисунок 4"/>
          <p:cNvPicPr>
            <a:picLocks noChangeAspect="1"/>
          </p:cNvPicPr>
          <p:nvPr/>
        </p:nvPicPr>
        <p:blipFill rotWithShape="1">
          <a:blip r:embed="rId2"/>
          <a:srcRect l="11438" t="13288" b="4135"/>
          <a:stretch/>
        </p:blipFill>
        <p:spPr>
          <a:xfrm>
            <a:off x="838200" y="558226"/>
            <a:ext cx="10515600" cy="4458639"/>
          </a:xfrm>
          <a:prstGeom prst="rect">
            <a:avLst/>
          </a:prstGeom>
        </p:spPr>
      </p:pic>
    </p:spTree>
    <p:extLst>
      <p:ext uri="{BB962C8B-B14F-4D97-AF65-F5344CB8AC3E}">
        <p14:creationId xmlns:p14="http://schemas.microsoft.com/office/powerpoint/2010/main" val="7902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764" y="4770870"/>
            <a:ext cx="10515600" cy="1325563"/>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0000"/>
          </a:bodyPr>
          <a:lstStyle/>
          <a:p>
            <a:pPr>
              <a:spcBef>
                <a:spcPts val="1000"/>
              </a:spcBef>
            </a:pPr>
            <a:r>
              <a:rPr lang="en-US" sz="3200" b="1" dirty="0"/>
              <a:t>The </a:t>
            </a:r>
            <a:r>
              <a:rPr lang="en-US" sz="3200" b="1" dirty="0" err="1"/>
              <a:t>Carpathia</a:t>
            </a:r>
            <a:r>
              <a:rPr lang="en-US" sz="3200" b="1" dirty="0"/>
              <a:t> picked up the survivors from the lifeboats</a:t>
            </a:r>
            <a:r>
              <a:rPr lang="en-US" sz="3200" b="1" dirty="0" smtClean="0"/>
              <a:t>. The Titanic </a:t>
            </a:r>
            <a:r>
              <a:rPr lang="en-US" sz="3200" b="1" dirty="0"/>
              <a:t>sank and took more than 1500 lives with </a:t>
            </a:r>
            <a:r>
              <a:rPr lang="en-US" sz="3200" b="1" dirty="0" smtClean="0"/>
              <a:t>her, only </a:t>
            </a:r>
            <a:r>
              <a:rPr lang="en-US" sz="3200" b="1" dirty="0"/>
              <a:t>705 survived</a:t>
            </a:r>
            <a:r>
              <a:rPr lang="en-US" sz="3200" b="1" dirty="0" smtClean="0"/>
              <a:t>.</a:t>
            </a:r>
            <a:endParaRPr lang="en-US" sz="3200" b="1" dirty="0"/>
          </a:p>
        </p:txBody>
      </p:sp>
      <p:pic>
        <p:nvPicPr>
          <p:cNvPr id="4" name="Рисунок 3"/>
          <p:cNvPicPr>
            <a:picLocks noChangeAspect="1"/>
          </p:cNvPicPr>
          <p:nvPr/>
        </p:nvPicPr>
        <p:blipFill rotWithShape="1">
          <a:blip r:embed="rId2"/>
          <a:srcRect t="6948" r="18634" b="7465"/>
          <a:stretch/>
        </p:blipFill>
        <p:spPr>
          <a:xfrm>
            <a:off x="4725598" y="801717"/>
            <a:ext cx="6669767" cy="3789766"/>
          </a:xfrm>
          <a:prstGeom prst="rect">
            <a:avLst/>
          </a:prstGeom>
        </p:spPr>
      </p:pic>
      <p:pic>
        <p:nvPicPr>
          <p:cNvPr id="5" name="Рисунок 4"/>
          <p:cNvPicPr>
            <a:picLocks noChangeAspect="1"/>
          </p:cNvPicPr>
          <p:nvPr/>
        </p:nvPicPr>
        <p:blipFill rotWithShape="1">
          <a:blip r:embed="rId3"/>
          <a:srcRect l="16726" r="9964"/>
          <a:stretch/>
        </p:blipFill>
        <p:spPr>
          <a:xfrm>
            <a:off x="879764" y="799908"/>
            <a:ext cx="3706091" cy="3791575"/>
          </a:xfrm>
          <a:prstGeom prst="rect">
            <a:avLst/>
          </a:prstGeom>
        </p:spPr>
      </p:pic>
      <p:sp>
        <p:nvSpPr>
          <p:cNvPr id="6" name="TextBox 5"/>
          <p:cNvSpPr txBox="1"/>
          <p:nvPr/>
        </p:nvSpPr>
        <p:spPr>
          <a:xfrm>
            <a:off x="3647203" y="358911"/>
            <a:ext cx="4980722"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Group of rescued on </a:t>
            </a:r>
            <a:r>
              <a:rPr lang="en-US" sz="2800" b="1" dirty="0" err="1" smtClean="0">
                <a:latin typeface="Times New Roman" panose="02020603050405020304" pitchFamily="18" charset="0"/>
                <a:cs typeface="Times New Roman" panose="02020603050405020304" pitchFamily="18" charset="0"/>
              </a:rPr>
              <a:t>Carpathia</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0425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203</Words>
  <Application>Microsoft Office PowerPoint</Application>
  <PresentationFormat>Широкоэкранный</PresentationFormat>
  <Paragraphs>8</Paragraphs>
  <Slides>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Carpathia picked up the survivors from the lifeboats. The Titanic sank and took more than 1500 lives with her, only 705 survived.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Titanic</dc:title>
  <dc:creator>Александра Закожурникова</dc:creator>
  <cp:lastModifiedBy>Александра Закожурникова</cp:lastModifiedBy>
  <cp:revision>7</cp:revision>
  <dcterms:created xsi:type="dcterms:W3CDTF">2018-12-21T18:43:03Z</dcterms:created>
  <dcterms:modified xsi:type="dcterms:W3CDTF">2018-12-21T20:24:08Z</dcterms:modified>
</cp:coreProperties>
</file>